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03" r:id="rId5"/>
    <p:sldId id="322" r:id="rId6"/>
    <p:sldId id="321" r:id="rId7"/>
    <p:sldId id="350" r:id="rId8"/>
    <p:sldId id="283" r:id="rId9"/>
    <p:sldId id="260" r:id="rId10"/>
    <p:sldId id="324" r:id="rId11"/>
    <p:sldId id="310" r:id="rId12"/>
    <p:sldId id="351" r:id="rId13"/>
    <p:sldId id="280" r:id="rId14"/>
    <p:sldId id="328" r:id="rId15"/>
    <p:sldId id="329" r:id="rId16"/>
    <p:sldId id="268" r:id="rId17"/>
    <p:sldId id="288" r:id="rId18"/>
    <p:sldId id="307" r:id="rId19"/>
    <p:sldId id="267" r:id="rId20"/>
    <p:sldId id="388" r:id="rId21"/>
    <p:sldId id="389" r:id="rId22"/>
    <p:sldId id="277" r:id="rId23"/>
    <p:sldId id="361" r:id="rId24"/>
    <p:sldId id="336" r:id="rId25"/>
    <p:sldId id="362" r:id="rId26"/>
    <p:sldId id="341" r:id="rId27"/>
    <p:sldId id="369" r:id="rId28"/>
    <p:sldId id="346" r:id="rId29"/>
    <p:sldId id="343" r:id="rId30"/>
    <p:sldId id="304" r:id="rId31"/>
    <p:sldId id="385" r:id="rId32"/>
    <p:sldId id="375" r:id="rId33"/>
    <p:sldId id="380" r:id="rId34"/>
    <p:sldId id="367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659514-014E-D7C0-15B8-B65190D3622F}" v="11" dt="2025-02-23T13:36:40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1C8F9E-74DB-4F44-990F-71CF433B8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CF89DC0-B7ED-489C-927B-41D2A6C69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0C74EE-DD0C-40A5-8136-4ECF7C6E3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E4DB1-5F6C-464A-8095-E1FEB3299E8B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9DACD9-BA7A-4DA8-9BC5-17FA3A34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DFBCFE-F131-4AFF-AF2C-3397BC4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3FA5-CB20-4883-A53F-37173473B0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2676209"/>
      </p:ext>
    </p:extLst>
  </p:cSld>
  <p:clrMapOvr>
    <a:masterClrMapping/>
  </p:clrMapOvr>
  <p:transition spd="slow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05DDF-EB75-4034-9B14-5C2E27152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45D26C1-201F-4B21-AD55-F4B2577B5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7F3457-024D-465D-A5B4-B607B911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E4DB1-5F6C-464A-8095-E1FEB3299E8B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A269DA-57BF-456F-B761-6ED89257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21872C-319D-498F-89B8-39C90C86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3FA5-CB20-4883-A53F-37173473B0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8895304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6508F3A-8025-4BDB-8344-B902474720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6933312-82B3-45C7-8A5F-BC84E8C15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788BA0-5FF4-4D22-A19A-D42367056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E4DB1-5F6C-464A-8095-E1FEB3299E8B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069000-DC3B-4026-A9CD-974055AF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0E314F-17E0-4DC9-A95C-0EAB0AC59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3FA5-CB20-4883-A53F-37173473B0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4524289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94E7E-01DB-4156-A5D7-EB2935A72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CA57AA-A196-4B0D-9834-B716BB327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F8566C-7D3E-4824-9F5E-429C728E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E4DB1-5F6C-464A-8095-E1FEB3299E8B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92624B-3B5C-46C3-9243-FF02805D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B287B3-5891-4FED-AF0A-519E6315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3FA5-CB20-4883-A53F-37173473B0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1263288"/>
      </p:ext>
    </p:extLst>
  </p:cSld>
  <p:clrMapOvr>
    <a:masterClrMapping/>
  </p:clrMapOvr>
  <p:transition spd="slow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9D59E6-2AD3-4C0A-B700-7D3119A1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32DA13-82B2-4AE3-BF36-A48A20D1B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D02140-1DBD-4893-8793-F35FCCE3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E4DB1-5F6C-464A-8095-E1FEB3299E8B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9DD749-DB25-48CF-94EE-BFDA7835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5558EE-9035-4553-900E-0E3CB904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3FA5-CB20-4883-A53F-37173473B0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1889456"/>
      </p:ext>
    </p:extLst>
  </p:cSld>
  <p:clrMapOvr>
    <a:masterClrMapping/>
  </p:clrMapOvr>
  <p:transition spd="slow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34D15-055A-47D0-A11C-80D2158B1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C60647-2912-4182-BF69-B8369626A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39E1026-DE45-4D0B-85F3-991EA046E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ED882F-4F52-417E-B89C-CE4F559F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E4DB1-5F6C-464A-8095-E1FEB3299E8B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4D29121-EF0A-42FF-B3C4-76FBF4F9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D199667-B424-4B92-8AA1-E906AEA4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3FA5-CB20-4883-A53F-37173473B0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5988256"/>
      </p:ext>
    </p:extLst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06058-AA1D-48AE-9FC1-5E497A169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F05090-1C34-4AAA-AD06-93251C211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057C696-F527-4BE8-8C6E-8B7DFA652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6E7F36B-23B5-4451-91C4-C9D98DA9E1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0FD2BE-6BD4-4341-9D91-31D1E381CD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B839738-B799-4705-BBCA-0B52A5F4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E4DB1-5F6C-464A-8095-E1FEB3299E8B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0717D63-8CC1-45EC-A549-9C0DBF97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884747A-3118-44BF-BB17-9AFB267C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3FA5-CB20-4883-A53F-37173473B0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92681"/>
      </p:ext>
    </p:extLst>
  </p:cSld>
  <p:clrMapOvr>
    <a:masterClrMapping/>
  </p:clrMapOvr>
  <p:transition spd="slow"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0B8874-22D8-46DD-BC48-00BD7EBB2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595526-43FB-4704-8426-DEE703935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E4DB1-5F6C-464A-8095-E1FEB3299E8B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352B2ED-364E-4BF4-9679-2C8680A3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D584478-441C-4D35-9401-DE416B42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3FA5-CB20-4883-A53F-37173473B0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2186103"/>
      </p:ext>
    </p:extLst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9F22CBC-E85B-4AF7-BAAC-6AF27973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E4DB1-5F6C-464A-8095-E1FEB3299E8B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36CD0B7-8701-4150-8D76-383EAE19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D743A03-A99C-4231-A065-3A54075E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3FA5-CB20-4883-A53F-37173473B0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0563362"/>
      </p:ext>
    </p:extLst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9C7C7-8C42-416B-A1E0-8E069C44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4325C2-328A-4197-B6A3-BFD767003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85DF0E5-8850-4F1C-9DD9-A0B96491C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4F3E869-01F7-4B63-BA6A-D89503FC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E4DB1-5F6C-464A-8095-E1FEB3299E8B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41831E8-DD86-4304-8CE0-453B208D5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3A0D1D-7918-474F-8031-8EA4D3E2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3FA5-CB20-4883-A53F-37173473B0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4185323"/>
      </p:ext>
    </p:extLst>
  </p:cSld>
  <p:clrMapOvr>
    <a:masterClrMapping/>
  </p:clrMapOvr>
  <p:transition spd="slow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41BC9-EF42-43F7-BC46-1E3D43F76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05106A3-6C28-4737-88DC-A3DBC2074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E5D3AC-B52C-4605-8BBB-29587E787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7FADE3D-A735-4E32-B6EB-17C703B2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E4DB1-5F6C-464A-8095-E1FEB3299E8B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C4D4850-DBE7-43BB-8A18-C8FD84868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5071C21-BF66-4D61-918C-25ABB0C3D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3FA5-CB20-4883-A53F-37173473B0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070981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AB27DF5-A459-480A-BEB3-639DE20ED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C3067-C9DA-4E1F-B7A1-592FC6FFE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AFD95D-7D80-4B2A-8049-AF53D3DDA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E4DB1-5F6C-464A-8095-E1FEB3299E8B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150042-7123-47AC-8482-B9A59C587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DE685E-D741-454A-BD68-BFF2F4F80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C3FA5-CB20-4883-A53F-37173473B0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29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826C9783-90D3-4EEC-825E-47E64E12BF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2A2751D4-0BEA-44B4-A529-F0B6B6A5F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1208746"/>
            <a:ext cx="11296650" cy="44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9568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plant, raam, boom&#10;&#10;Automatisch gegenereerde beschrijving">
            <a:extLst>
              <a:ext uri="{FF2B5EF4-FFF2-40B4-BE49-F238E27FC236}">
                <a16:creationId xmlns:a16="http://schemas.microsoft.com/office/drawing/2014/main" id="{E9AF318E-102D-771C-E36B-AFBD8444AB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r="16889"/>
          <a:stretch/>
        </p:blipFill>
        <p:spPr>
          <a:xfrm rot="10800000">
            <a:off x="6096000" y="10"/>
            <a:ext cx="6096000" cy="6857990"/>
          </a:xfrm>
          <a:prstGeom prst="rect">
            <a:avLst/>
          </a:prstGeom>
        </p:spPr>
      </p:pic>
      <p:pic>
        <p:nvPicPr>
          <p:cNvPr id="2" name="Afbeelding 1" descr="Afbeelding met buitenshuis, gebouw, hemel, wolk&#10;&#10;Automatisch gegenereerde beschrijving">
            <a:extLst>
              <a:ext uri="{FF2B5EF4-FFF2-40B4-BE49-F238E27FC236}">
                <a16:creationId xmlns:a16="http://schemas.microsoft.com/office/drawing/2014/main" id="{B8B0C64B-2A1C-26BC-489A-3B84B002F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1" r="-2" b="-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9886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Onderwijs, Leren, klas&#10;&#10;Automatisch gegenereerde beschrijving">
            <a:extLst>
              <a:ext uri="{FF2B5EF4-FFF2-40B4-BE49-F238E27FC236}">
                <a16:creationId xmlns:a16="http://schemas.microsoft.com/office/drawing/2014/main" id="{A6DFDCB0-6ED0-ECBF-F330-4BE0079D5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3C3883F-A134-479F-9082-0C8353D3CF37}"/>
              </a:ext>
            </a:extLst>
          </p:cNvPr>
          <p:cNvSpPr txBox="1"/>
          <p:nvPr/>
        </p:nvSpPr>
        <p:spPr>
          <a:xfrm>
            <a:off x="1490042" y="0"/>
            <a:ext cx="2562224" cy="6742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00"/>
                </a:solidFill>
                <a:highlight>
                  <a:srgbClr val="000000"/>
                </a:highlight>
                <a:ea typeface="+mj-ea"/>
                <a:cs typeface="+mj-cs"/>
              </a:rPr>
              <a:t>Onderwijs</a:t>
            </a:r>
          </a:p>
        </p:txBody>
      </p:sp>
    </p:spTree>
    <p:extLst>
      <p:ext uri="{BB962C8B-B14F-4D97-AF65-F5344CB8AC3E}">
        <p14:creationId xmlns:p14="http://schemas.microsoft.com/office/powerpoint/2010/main" val="361815079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muur, vrouw&#10;&#10;Automatisch gegenereerde beschrijving">
            <a:extLst>
              <a:ext uri="{FF2B5EF4-FFF2-40B4-BE49-F238E27FC236}">
                <a16:creationId xmlns:a16="http://schemas.microsoft.com/office/drawing/2014/main" id="{0DF48936-F2C3-6359-63BD-DE34192BD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B557EFF-DBBE-DDC0-6366-8FAA159A7CFE}"/>
              </a:ext>
            </a:extLst>
          </p:cNvPr>
          <p:cNvSpPr txBox="1"/>
          <p:nvPr/>
        </p:nvSpPr>
        <p:spPr>
          <a:xfrm>
            <a:off x="4353338" y="0"/>
            <a:ext cx="414461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FFFF00"/>
                </a:solidFill>
              </a:rPr>
              <a:t>Zomer-Bijbelweek </a:t>
            </a:r>
          </a:p>
        </p:txBody>
      </p:sp>
    </p:spTree>
    <p:extLst>
      <p:ext uri="{BB962C8B-B14F-4D97-AF65-F5344CB8AC3E}">
        <p14:creationId xmlns:p14="http://schemas.microsoft.com/office/powerpoint/2010/main" val="280508948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97A41-8CCF-410B-97C5-EFD31111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Lunchproject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7D36EF-B8E4-41DE-BBCE-A73A3953D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892039" cy="4131038"/>
          </a:xfrm>
        </p:spPr>
        <p:txBody>
          <a:bodyPr>
            <a:normAutofit/>
          </a:bodyPr>
          <a:lstStyle/>
          <a:p>
            <a:r>
              <a:rPr lang="nl-NL" dirty="0"/>
              <a:t>Warme lunch peuterspeelzalen en scholen</a:t>
            </a:r>
          </a:p>
          <a:p>
            <a:r>
              <a:rPr lang="nl-NL" dirty="0"/>
              <a:t>Ondersteuning lunches VO/Gymnasium</a:t>
            </a:r>
          </a:p>
          <a:p>
            <a:r>
              <a:rPr lang="nl-NL" dirty="0"/>
              <a:t>Klaarmaken en rondbrengen</a:t>
            </a:r>
          </a:p>
          <a:p>
            <a:r>
              <a:rPr lang="nl-NL" dirty="0"/>
              <a:t>Per schooldag 180 lunches, per lunch € 0,70 per kind per dag</a:t>
            </a:r>
          </a:p>
          <a:p>
            <a:r>
              <a:rPr lang="nl-NL" dirty="0"/>
              <a:t>Financiering</a:t>
            </a:r>
          </a:p>
          <a:p>
            <a:endParaRPr lang="nl-NL" dirty="0"/>
          </a:p>
        </p:txBody>
      </p:sp>
      <p:pic>
        <p:nvPicPr>
          <p:cNvPr id="6" name="Afbeelding 5" descr="Afbeelding met persoon, binnen, tafel, zitten&#10;&#10;Automatisch gegenereerde beschrijving">
            <a:extLst>
              <a:ext uri="{FF2B5EF4-FFF2-40B4-BE49-F238E27FC236}">
                <a16:creationId xmlns:a16="http://schemas.microsoft.com/office/drawing/2014/main" id="{BF94E81E-A799-4288-A22A-D82D3213E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2"/>
          <a:stretch/>
        </p:blipFill>
        <p:spPr>
          <a:xfrm>
            <a:off x="0" y="11182"/>
            <a:ext cx="12032261" cy="690239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0F71AC5-3ACE-44F1-AB4A-86133070EAE6}"/>
              </a:ext>
            </a:extLst>
          </p:cNvPr>
          <p:cNvSpPr txBox="1"/>
          <p:nvPr/>
        </p:nvSpPr>
        <p:spPr>
          <a:xfrm>
            <a:off x="1307818" y="11182"/>
            <a:ext cx="2970315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FFFF00"/>
                </a:solidFill>
              </a:rPr>
              <a:t>Lunchproject</a:t>
            </a:r>
          </a:p>
        </p:txBody>
      </p:sp>
    </p:spTree>
    <p:extLst>
      <p:ext uri="{BB962C8B-B14F-4D97-AF65-F5344CB8AC3E}">
        <p14:creationId xmlns:p14="http://schemas.microsoft.com/office/powerpoint/2010/main" val="291844119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voetbal 10">
            <a:extLst>
              <a:ext uri="{FF2B5EF4-FFF2-40B4-BE49-F238E27FC236}">
                <a16:creationId xmlns:a16="http://schemas.microsoft.com/office/drawing/2014/main" id="{11A74AE7-6DB8-48A4-9D20-E799F37624F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D265996-84AE-F691-2E28-44533E7148F8}"/>
              </a:ext>
            </a:extLst>
          </p:cNvPr>
          <p:cNvSpPr txBox="1"/>
          <p:nvPr/>
        </p:nvSpPr>
        <p:spPr>
          <a:xfrm>
            <a:off x="1040516" y="737015"/>
            <a:ext cx="334264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FFFF00"/>
                </a:solidFill>
              </a:rPr>
              <a:t>voetbalproject</a:t>
            </a:r>
          </a:p>
        </p:txBody>
      </p:sp>
    </p:spTree>
    <p:extLst>
      <p:ext uri="{BB962C8B-B14F-4D97-AF65-F5344CB8AC3E}">
        <p14:creationId xmlns:p14="http://schemas.microsoft.com/office/powerpoint/2010/main" val="16329652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embleem, logo, symbool&#10;&#10;Automatisch gegenereerde beschrijving">
            <a:extLst>
              <a:ext uri="{FF2B5EF4-FFF2-40B4-BE49-F238E27FC236}">
                <a16:creationId xmlns:a16="http://schemas.microsoft.com/office/drawing/2014/main" id="{9CFC7797-E553-EB67-C1D7-9878493E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r="4756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5" name="Afbeelding 14" descr="Afbeelding met buitenshuis, gras, gebouw, plant&#10;&#10;Automatisch gegenereerde beschrijving">
            <a:extLst>
              <a:ext uri="{FF2B5EF4-FFF2-40B4-BE49-F238E27FC236}">
                <a16:creationId xmlns:a16="http://schemas.microsoft.com/office/drawing/2014/main" id="{A404FAD8-7E8E-4B3C-6BED-E8618FA28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 r="25256" b="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D60EC15-E7CD-2B79-38D6-F57C17474187}"/>
              </a:ext>
            </a:extLst>
          </p:cNvPr>
          <p:cNvSpPr txBox="1"/>
          <p:nvPr/>
        </p:nvSpPr>
        <p:spPr>
          <a:xfrm>
            <a:off x="4383156" y="0"/>
            <a:ext cx="609598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00"/>
                </a:solidFill>
              </a:rPr>
              <a:t>dagopvang gehandicapten</a:t>
            </a:r>
          </a:p>
        </p:txBody>
      </p:sp>
    </p:spTree>
    <p:extLst>
      <p:ext uri="{BB962C8B-B14F-4D97-AF65-F5344CB8AC3E}">
        <p14:creationId xmlns:p14="http://schemas.microsoft.com/office/powerpoint/2010/main" val="148108576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kleding, speeltuin, Buitenspeeltoestellen&#10;&#10;Automatisch gegenereerde beschrijving">
            <a:extLst>
              <a:ext uri="{FF2B5EF4-FFF2-40B4-BE49-F238E27FC236}">
                <a16:creationId xmlns:a16="http://schemas.microsoft.com/office/drawing/2014/main" id="{FBC92F44-D036-96AE-F190-2BE33AD4D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-29255"/>
            <a:ext cx="5029200" cy="6942302"/>
          </a:xfrm>
        </p:spPr>
      </p:pic>
      <p:pic>
        <p:nvPicPr>
          <p:cNvPr id="11" name="Afbeelding 10" descr="Afbeelding met overdekt, kleding, meubels, persoon&#10;&#10;Automatisch gegenereerde beschrijving">
            <a:extLst>
              <a:ext uri="{FF2B5EF4-FFF2-40B4-BE49-F238E27FC236}">
                <a16:creationId xmlns:a16="http://schemas.microsoft.com/office/drawing/2014/main" id="{2476BB68-A476-70CE-F52C-A01CF464A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1667"/>
          <a:stretch/>
        </p:blipFill>
        <p:spPr>
          <a:xfrm>
            <a:off x="0" y="0"/>
            <a:ext cx="7206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6898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ène, overdekt, kleding, boek&#10;&#10;Automatisch gegenereerde beschrijving">
            <a:extLst>
              <a:ext uri="{FF2B5EF4-FFF2-40B4-BE49-F238E27FC236}">
                <a16:creationId xmlns:a16="http://schemas.microsoft.com/office/drawing/2014/main" id="{C4211BC5-C2B9-0FE4-02D0-F709B604C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7" t="14445" r="5137" b="17302"/>
          <a:stretch/>
        </p:blipFill>
        <p:spPr>
          <a:xfrm>
            <a:off x="5076084" y="827314"/>
            <a:ext cx="7115916" cy="5573486"/>
          </a:xfrm>
          <a:prstGeom prst="rect">
            <a:avLst/>
          </a:prstGeom>
        </p:spPr>
      </p:pic>
      <p:pic>
        <p:nvPicPr>
          <p:cNvPr id="7" name="Afbeelding 6" descr="Afbeelding met buitenshuis, raam, hemel, huis&#10;&#10;Automatisch gegenereerde beschrijving">
            <a:extLst>
              <a:ext uri="{FF2B5EF4-FFF2-40B4-BE49-F238E27FC236}">
                <a16:creationId xmlns:a16="http://schemas.microsoft.com/office/drawing/2014/main" id="{3AE5A524-1CA5-DB2F-90FF-BE86475BB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9563756-F983-5965-97C6-D2C086E90A0F}"/>
              </a:ext>
            </a:extLst>
          </p:cNvPr>
          <p:cNvSpPr txBox="1"/>
          <p:nvPr/>
        </p:nvSpPr>
        <p:spPr>
          <a:xfrm>
            <a:off x="4432852" y="5983069"/>
            <a:ext cx="551621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FFFF00"/>
                </a:solidFill>
              </a:rPr>
              <a:t>Gymnasium in Nagydobrony</a:t>
            </a:r>
          </a:p>
        </p:txBody>
      </p:sp>
    </p:spTree>
    <p:extLst>
      <p:ext uri="{BB962C8B-B14F-4D97-AF65-F5344CB8AC3E}">
        <p14:creationId xmlns:p14="http://schemas.microsoft.com/office/powerpoint/2010/main" val="281030455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leding, schoeisel, persoon, buitenshuis&#10;&#10;Automatisch gegenereerde beschrijving">
            <a:extLst>
              <a:ext uri="{FF2B5EF4-FFF2-40B4-BE49-F238E27FC236}">
                <a16:creationId xmlns:a16="http://schemas.microsoft.com/office/drawing/2014/main" id="{3BCA07E1-B333-5177-8E46-09875F66E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" r="25408" b="23798"/>
          <a:stretch/>
        </p:blipFill>
        <p:spPr>
          <a:xfrm>
            <a:off x="4695549" y="1282"/>
            <a:ext cx="9094284" cy="6856718"/>
          </a:xfrm>
          <a:prstGeom prst="rect">
            <a:avLst/>
          </a:prstGeom>
        </p:spPr>
      </p:pic>
      <p:pic>
        <p:nvPicPr>
          <p:cNvPr id="5" name="Afbeelding 4" descr="Afbeelding met kleding, schoeisel, persoon, buitenshuis&#10;&#10;Automatisch gegenereerde beschrijving">
            <a:extLst>
              <a:ext uri="{FF2B5EF4-FFF2-40B4-BE49-F238E27FC236}">
                <a16:creationId xmlns:a16="http://schemas.microsoft.com/office/drawing/2014/main" id="{B425DC87-5983-092A-2DD0-71A8D241C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r="23571"/>
          <a:stretch/>
        </p:blipFill>
        <p:spPr>
          <a:xfrm>
            <a:off x="0" y="-1282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7110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uitenshuis, gebouw, hemel, grond&#10;&#10;Automatisch gegenereerde beschrijving">
            <a:extLst>
              <a:ext uri="{FF2B5EF4-FFF2-40B4-BE49-F238E27FC236}">
                <a16:creationId xmlns:a16="http://schemas.microsoft.com/office/drawing/2014/main" id="{763BF06A-338B-19EA-D641-2630258CF8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 b="1"/>
          <a:stretch/>
        </p:blipFill>
        <p:spPr>
          <a:xfrm>
            <a:off x="0" y="1"/>
            <a:ext cx="12191980" cy="6857999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606B8F2-208A-186F-D52F-ACF4855A9FDB}"/>
              </a:ext>
            </a:extLst>
          </p:cNvPr>
          <p:cNvSpPr txBox="1"/>
          <p:nvPr/>
        </p:nvSpPr>
        <p:spPr>
          <a:xfrm>
            <a:off x="1356672" y="4668647"/>
            <a:ext cx="4333461" cy="1715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Kindertehuis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in Nagydobrony</a:t>
            </a:r>
          </a:p>
        </p:txBody>
      </p:sp>
      <p:pic>
        <p:nvPicPr>
          <p:cNvPr id="4" name="Afbeelding 3" descr="Afbeelding met tekst, buitenshuis, teken, plaque&#10;&#10;Automatisch gegenereerde beschrijving">
            <a:extLst>
              <a:ext uri="{FF2B5EF4-FFF2-40B4-BE49-F238E27FC236}">
                <a16:creationId xmlns:a16="http://schemas.microsoft.com/office/drawing/2014/main" id="{92D560E8-38DF-EBF2-4AEF-2C413C8AF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t="2004" r="18220" b="8026"/>
          <a:stretch/>
        </p:blipFill>
        <p:spPr>
          <a:xfrm>
            <a:off x="5521187" y="4370373"/>
            <a:ext cx="3851413" cy="24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42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862A14-29D5-0BC9-347F-227DFA3B3D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476250"/>
            <a:ext cx="10725150" cy="5343524"/>
          </a:xfrm>
        </p:spPr>
        <p:txBody>
          <a:bodyPr>
            <a:normAutofit/>
          </a:bodyPr>
          <a:lstStyle/>
          <a:p>
            <a:r>
              <a:rPr lang="nl-NL" sz="6000" dirty="0">
                <a:solidFill>
                  <a:srgbClr val="FFFF00"/>
                </a:solidFill>
                <a:latin typeface="+mn-lt"/>
              </a:rPr>
              <a:t>Missie</a:t>
            </a:r>
            <a:br>
              <a:rPr lang="nl-NL" sz="6000" dirty="0">
                <a:solidFill>
                  <a:srgbClr val="FFFF00"/>
                </a:solidFill>
                <a:latin typeface="+mn-lt"/>
              </a:rPr>
            </a:br>
            <a:br>
              <a:rPr lang="nl-NL" sz="6000" dirty="0">
                <a:solidFill>
                  <a:srgbClr val="FFFF00"/>
                </a:solidFill>
                <a:latin typeface="+mn-lt"/>
              </a:rPr>
            </a:br>
            <a:r>
              <a:rPr lang="nl-NL" sz="4800" dirty="0">
                <a:solidFill>
                  <a:srgbClr val="FFFF00"/>
                </a:solidFill>
                <a:latin typeface="+mn-lt"/>
              </a:rPr>
              <a:t>het bieden van onderwijs, zorg en begeleiding aan</a:t>
            </a:r>
            <a:br>
              <a:rPr lang="nl-NL" sz="4800" dirty="0">
                <a:solidFill>
                  <a:srgbClr val="FFFF00"/>
                </a:solidFill>
                <a:latin typeface="+mn-lt"/>
              </a:rPr>
            </a:br>
            <a:r>
              <a:rPr lang="nl-NL" sz="4800" dirty="0">
                <a:solidFill>
                  <a:srgbClr val="FFFF00"/>
                </a:solidFill>
                <a:latin typeface="+mn-lt"/>
              </a:rPr>
              <a:t> de kansarme bevolking</a:t>
            </a:r>
            <a:br>
              <a:rPr lang="nl-NL" sz="4800" dirty="0">
                <a:solidFill>
                  <a:srgbClr val="FFFF00"/>
                </a:solidFill>
                <a:latin typeface="+mn-lt"/>
              </a:rPr>
            </a:br>
            <a:r>
              <a:rPr lang="nl-NL" sz="4800" dirty="0">
                <a:solidFill>
                  <a:srgbClr val="FFFF00"/>
                </a:solidFill>
                <a:latin typeface="+mn-lt"/>
              </a:rPr>
              <a:t> in Oekraïne (Transkarpaten)</a:t>
            </a:r>
            <a:br>
              <a:rPr lang="nl-NL" sz="6000" dirty="0">
                <a:solidFill>
                  <a:srgbClr val="FFFF00"/>
                </a:solidFill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015835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Menselijk gezicht, persoon, kleding, peuter&#10;&#10;Automatisch gegenereerde beschrijving">
            <a:extLst>
              <a:ext uri="{FF2B5EF4-FFF2-40B4-BE49-F238E27FC236}">
                <a16:creationId xmlns:a16="http://schemas.microsoft.com/office/drawing/2014/main" id="{485942E2-AC3B-B4A8-CF6D-88BC68763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1" r="8044" b="12810"/>
          <a:stretch/>
        </p:blipFill>
        <p:spPr>
          <a:xfrm>
            <a:off x="0" y="0"/>
            <a:ext cx="6139318" cy="6857990"/>
          </a:xfrm>
          <a:prstGeom prst="rect">
            <a:avLst/>
          </a:prstGeom>
        </p:spPr>
      </p:pic>
      <p:pic>
        <p:nvPicPr>
          <p:cNvPr id="5" name="Afbeelding 4" descr="Afbeelding met persoon, kleding, Menselijk gezicht, peuter&#10;&#10;Automatisch gegenereerde beschrijving">
            <a:extLst>
              <a:ext uri="{FF2B5EF4-FFF2-40B4-BE49-F238E27FC236}">
                <a16:creationId xmlns:a16="http://schemas.microsoft.com/office/drawing/2014/main" id="{CDB0E83D-A3EC-701F-803C-94F500DF1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r="4000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6728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schoeisel, vrouw&#10;&#10;Automatisch gegenereerde beschrijving">
            <a:extLst>
              <a:ext uri="{FF2B5EF4-FFF2-40B4-BE49-F238E27FC236}">
                <a16:creationId xmlns:a16="http://schemas.microsoft.com/office/drawing/2014/main" id="{97CB2433-F1DC-08A6-AC3F-573D5ED14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9950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vrouw, overdekt&#10;&#10;Automatisch gegenereerde beschrijving">
            <a:extLst>
              <a:ext uri="{FF2B5EF4-FFF2-40B4-BE49-F238E27FC236}">
                <a16:creationId xmlns:a16="http://schemas.microsoft.com/office/drawing/2014/main" id="{283796C5-AF80-75D5-F943-1E32CDBE3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3876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leding, buitenshuis, schoeisel, persoon&#10;&#10;Automatisch gegenereerde beschrijving">
            <a:extLst>
              <a:ext uri="{FF2B5EF4-FFF2-40B4-BE49-F238E27FC236}">
                <a16:creationId xmlns:a16="http://schemas.microsoft.com/office/drawing/2014/main" id="{B124FF2C-50B0-EAD1-8DDD-5F8BFC2E4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4"/>
          <a:stretch/>
        </p:blipFill>
        <p:spPr>
          <a:xfrm>
            <a:off x="468086" y="-22071"/>
            <a:ext cx="6215743" cy="6880071"/>
          </a:xfrm>
          <a:prstGeom prst="rect">
            <a:avLst/>
          </a:prstGeom>
        </p:spPr>
      </p:pic>
      <p:pic>
        <p:nvPicPr>
          <p:cNvPr id="6" name="Afbeelding 5" descr="Afbeelding met persoon, kleding, keuken, overdekt&#10;&#10;Automatisch gegenereerde beschrijving">
            <a:extLst>
              <a:ext uri="{FF2B5EF4-FFF2-40B4-BE49-F238E27FC236}">
                <a16:creationId xmlns:a16="http://schemas.microsoft.com/office/drawing/2014/main" id="{E6F7DDB8-A008-D905-0917-B7CC69CF7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89172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6814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kleding, schoeisel, grond&#10;&#10;Automatisch gegenereerde beschrijving">
            <a:extLst>
              <a:ext uri="{FF2B5EF4-FFF2-40B4-BE49-F238E27FC236}">
                <a16:creationId xmlns:a16="http://schemas.microsoft.com/office/drawing/2014/main" id="{5DFB4B63-D582-8691-EB07-7E19EF80B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3180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leding, buitenshuis, persoon, Korte broek&#10;&#10;Automatisch gegenereerde beschrijving">
            <a:extLst>
              <a:ext uri="{FF2B5EF4-FFF2-40B4-BE49-F238E27FC236}">
                <a16:creationId xmlns:a16="http://schemas.microsoft.com/office/drawing/2014/main" id="{B8886D2F-F0D6-6FBD-9733-61CF75B7D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6543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kleding, persoon, meisje, Menselijk gezicht&#10;&#10;Automatisch gegenereerde beschrijving">
            <a:extLst>
              <a:ext uri="{FF2B5EF4-FFF2-40B4-BE49-F238E27FC236}">
                <a16:creationId xmlns:a16="http://schemas.microsoft.com/office/drawing/2014/main" id="{8C564CA5-957F-02C0-B620-B04394BC9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2434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grond, buiten, poseren&#10;&#10;Automatisch gegenereerde beschrijving">
            <a:extLst>
              <a:ext uri="{FF2B5EF4-FFF2-40B4-BE49-F238E27FC236}">
                <a16:creationId xmlns:a16="http://schemas.microsoft.com/office/drawing/2014/main" id="{1A48535F-363A-4304-A20D-801083AC8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t="9652" r="26755"/>
          <a:stretch/>
        </p:blipFill>
        <p:spPr>
          <a:xfrm>
            <a:off x="133350" y="1694620"/>
            <a:ext cx="4434072" cy="5163379"/>
          </a:xfrm>
          <a:prstGeom prst="rect">
            <a:avLst/>
          </a:prstGeom>
        </p:spPr>
      </p:pic>
      <p:pic>
        <p:nvPicPr>
          <p:cNvPr id="9" name="Afbeelding 8" descr="Afbeelding met zoet, verschillende&#10;&#10;Automatisch gegenereerde beschrijving">
            <a:extLst>
              <a:ext uri="{FF2B5EF4-FFF2-40B4-BE49-F238E27FC236}">
                <a16:creationId xmlns:a16="http://schemas.microsoft.com/office/drawing/2014/main" id="{8FA243F9-1C02-4A59-8CF6-A8934AA4A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56" y="212725"/>
            <a:ext cx="3489463" cy="465261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4067BE3-9FDB-2C7F-B9F7-3E793AC8021C}"/>
              </a:ext>
            </a:extLst>
          </p:cNvPr>
          <p:cNvSpPr txBox="1"/>
          <p:nvPr/>
        </p:nvSpPr>
        <p:spPr>
          <a:xfrm>
            <a:off x="4774453" y="5625431"/>
            <a:ext cx="7021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FFFF00"/>
                </a:solidFill>
              </a:rPr>
              <a:t>Vluchtelingen- en voedselhulp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2200FB5-F429-19EE-098A-B924D3048DEA}"/>
              </a:ext>
            </a:extLst>
          </p:cNvPr>
          <p:cNvSpPr txBox="1"/>
          <p:nvPr/>
        </p:nvSpPr>
        <p:spPr>
          <a:xfrm>
            <a:off x="312691" y="212725"/>
            <a:ext cx="4254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FFFF00"/>
                </a:solidFill>
              </a:rPr>
              <a:t>24 februari 2022</a:t>
            </a:r>
          </a:p>
          <a:p>
            <a:r>
              <a:rPr lang="nl-NL" sz="4000" dirty="0">
                <a:solidFill>
                  <a:srgbClr val="FFFF00"/>
                </a:solidFill>
              </a:rPr>
              <a:t>Oorlog in Oekraïne</a:t>
            </a:r>
          </a:p>
        </p:txBody>
      </p:sp>
      <p:pic>
        <p:nvPicPr>
          <p:cNvPr id="4" name="Afbeelding 3" descr="Afbeelding met voertuig, auto, Landvoertuig, Bagagevak&#10;&#10;Automatisch gegenereerde beschrijving">
            <a:extLst>
              <a:ext uri="{FF2B5EF4-FFF2-40B4-BE49-F238E27FC236}">
                <a16:creationId xmlns:a16="http://schemas.microsoft.com/office/drawing/2014/main" id="{0C8DEC2E-1036-9587-713D-1D802F13D6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r="6402"/>
          <a:stretch/>
        </p:blipFill>
        <p:spPr>
          <a:xfrm>
            <a:off x="8285394" y="212725"/>
            <a:ext cx="3489463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7036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meubels, overdekt, muur, tafel&#10;&#10;Automatisch gegenereerde beschrijving">
            <a:extLst>
              <a:ext uri="{FF2B5EF4-FFF2-40B4-BE49-F238E27FC236}">
                <a16:creationId xmlns:a16="http://schemas.microsoft.com/office/drawing/2014/main" id="{234C67B6-2212-8EED-2459-B1980864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8" b="764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Afbeelding 4" descr="Afbeelding met buitenshuis, voertuig, grond, aanhanger&#10;&#10;Automatisch gegenereerde beschrijving">
            <a:extLst>
              <a:ext uri="{FF2B5EF4-FFF2-40B4-BE49-F238E27FC236}">
                <a16:creationId xmlns:a16="http://schemas.microsoft.com/office/drawing/2014/main" id="{11E33270-8DC9-5419-DF7E-D669DC619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0" r="24350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1C578F9-EE74-414A-86B7-0B894212FE79}"/>
              </a:ext>
            </a:extLst>
          </p:cNvPr>
          <p:cNvSpPr txBox="1"/>
          <p:nvPr/>
        </p:nvSpPr>
        <p:spPr>
          <a:xfrm>
            <a:off x="3140765" y="6042992"/>
            <a:ext cx="258901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FFFF00"/>
                </a:solidFill>
              </a:rPr>
              <a:t>schuilkelder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BF96C46-DF68-C041-E3BF-84D1A49BEBB7}"/>
              </a:ext>
            </a:extLst>
          </p:cNvPr>
          <p:cNvSpPr txBox="1"/>
          <p:nvPr/>
        </p:nvSpPr>
        <p:spPr>
          <a:xfrm>
            <a:off x="6463747" y="6042992"/>
            <a:ext cx="206733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FFFF00"/>
                </a:solidFill>
              </a:rPr>
              <a:t>generator</a:t>
            </a:r>
          </a:p>
        </p:txBody>
      </p:sp>
    </p:spTree>
    <p:extLst>
      <p:ext uri="{BB962C8B-B14F-4D97-AF65-F5344CB8AC3E}">
        <p14:creationId xmlns:p14="http://schemas.microsoft.com/office/powerpoint/2010/main" val="385313361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leding, persoon, gebouw, schoeisel&#10;&#10;Automatisch gegenereerde beschrijving">
            <a:extLst>
              <a:ext uri="{FF2B5EF4-FFF2-40B4-BE49-F238E27FC236}">
                <a16:creationId xmlns:a16="http://schemas.microsoft.com/office/drawing/2014/main" id="{E0807F64-A37C-4825-47B7-AC8627C70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9"/>
          <a:stretch/>
        </p:blipFill>
        <p:spPr>
          <a:xfrm>
            <a:off x="33347" y="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21A8A09-184C-1B0E-66CA-FBF86EE665D7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Oekraine reis herfst 2024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54673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DCB4A53-41E1-AAF8-FF2D-E38E87E1A7BD}"/>
              </a:ext>
            </a:extLst>
          </p:cNvPr>
          <p:cNvSpPr txBox="1"/>
          <p:nvPr/>
        </p:nvSpPr>
        <p:spPr>
          <a:xfrm>
            <a:off x="438150" y="0"/>
            <a:ext cx="1157287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4000" dirty="0">
              <a:solidFill>
                <a:srgbClr val="FFFF00"/>
              </a:solidFill>
            </a:endParaRPr>
          </a:p>
          <a:p>
            <a:r>
              <a:rPr lang="nl-NL" sz="4800" dirty="0">
                <a:solidFill>
                  <a:srgbClr val="FFFF00"/>
                </a:solidFill>
              </a:rPr>
              <a:t>Doelgroep: </a:t>
            </a:r>
          </a:p>
          <a:p>
            <a:r>
              <a:rPr lang="nl-NL" sz="4800" dirty="0">
                <a:solidFill>
                  <a:srgbClr val="FFFF00"/>
                </a:solidFill>
              </a:rPr>
              <a:t>Weeskinderen, Roma-kinderen,</a:t>
            </a:r>
          </a:p>
          <a:p>
            <a:r>
              <a:rPr lang="nl-NL" sz="4800" dirty="0">
                <a:solidFill>
                  <a:srgbClr val="FFFF00"/>
                </a:solidFill>
              </a:rPr>
              <a:t>kinderen met een beperking</a:t>
            </a:r>
          </a:p>
          <a:p>
            <a:endParaRPr lang="nl-NL" sz="4800" dirty="0">
              <a:solidFill>
                <a:srgbClr val="FFFF00"/>
              </a:solidFill>
            </a:endParaRPr>
          </a:p>
          <a:p>
            <a:r>
              <a:rPr lang="nl-NL" sz="4800" dirty="0">
                <a:solidFill>
                  <a:srgbClr val="FFFF00"/>
                </a:solidFill>
              </a:rPr>
              <a:t>Werkwijze:</a:t>
            </a:r>
          </a:p>
          <a:p>
            <a:r>
              <a:rPr lang="nl-NL" sz="4800" dirty="0">
                <a:solidFill>
                  <a:srgbClr val="FFFF00"/>
                </a:solidFill>
              </a:rPr>
              <a:t>onderwijs, evangelisatie, sport, gezonde voeding, begeleiding, talentontwikkeling</a:t>
            </a:r>
          </a:p>
          <a:p>
            <a:endParaRPr lang="nl-NL" dirty="0">
              <a:solidFill>
                <a:srgbClr val="FFFF00"/>
              </a:solidFill>
            </a:endParaRPr>
          </a:p>
          <a:p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7089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transport, kleding, wiel&#10;&#10;Automatisch gegenereerde beschrijving">
            <a:extLst>
              <a:ext uri="{FF2B5EF4-FFF2-40B4-BE49-F238E27FC236}">
                <a16:creationId xmlns:a16="http://schemas.microsoft.com/office/drawing/2014/main" id="{554BE720-0B7F-4BED-F0F4-6788B5914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1" y="0"/>
            <a:ext cx="5143500" cy="6858000"/>
          </a:xfrm>
          <a:prstGeom prst="rect">
            <a:avLst/>
          </a:prstGeom>
        </p:spPr>
      </p:pic>
      <p:pic>
        <p:nvPicPr>
          <p:cNvPr id="5" name="Afbeelding 4" descr="Afbeelding met kleding, buitenshuis, persoon, hemel&#10;&#10;Automatisch gegenereerde beschrijving">
            <a:extLst>
              <a:ext uri="{FF2B5EF4-FFF2-40B4-BE49-F238E27FC236}">
                <a16:creationId xmlns:a16="http://schemas.microsoft.com/office/drawing/2014/main" id="{40DE6399-7C69-9531-EF98-4F1C0CAFD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DA4FA78-0953-0A1C-06B5-65969257F562}"/>
              </a:ext>
            </a:extLst>
          </p:cNvPr>
          <p:cNvSpPr txBox="1"/>
          <p:nvPr/>
        </p:nvSpPr>
        <p:spPr>
          <a:xfrm>
            <a:off x="450574" y="0"/>
            <a:ext cx="1129085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FFFF00"/>
                </a:solidFill>
              </a:rPr>
              <a:t>Voedselpakketten inkopen en uitdelen op het Roma-kamp</a:t>
            </a:r>
          </a:p>
        </p:txBody>
      </p:sp>
    </p:spTree>
    <p:extLst>
      <p:ext uri="{BB962C8B-B14F-4D97-AF65-F5344CB8AC3E}">
        <p14:creationId xmlns:p14="http://schemas.microsoft.com/office/powerpoint/2010/main" val="248710884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1F68B19-4E2A-93C1-17EB-23417B735CFA}"/>
              </a:ext>
            </a:extLst>
          </p:cNvPr>
          <p:cNvSpPr txBox="1"/>
          <p:nvPr/>
        </p:nvSpPr>
        <p:spPr>
          <a:xfrm>
            <a:off x="240195" y="1229588"/>
            <a:ext cx="4871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solidFill>
                  <a:srgbClr val="FFFF00"/>
                </a:solidFill>
              </a:rPr>
              <a:t>HELP ONS HELPEN!</a:t>
            </a:r>
          </a:p>
        </p:txBody>
      </p:sp>
      <p:pic>
        <p:nvPicPr>
          <p:cNvPr id="4" name="Afbeelding 3" descr="Afbeelding met kleding, persoon, Menselijk gezicht, buitenshuis&#10;&#10;Automatisch gegenereerde beschrijving">
            <a:extLst>
              <a:ext uri="{FF2B5EF4-FFF2-40B4-BE49-F238E27FC236}">
                <a16:creationId xmlns:a16="http://schemas.microsoft.com/office/drawing/2014/main" id="{83F06917-3ED7-1D12-B5A4-01E8CD3D0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14" y="0"/>
            <a:ext cx="6850286" cy="6858000"/>
          </a:xfrm>
          <a:prstGeom prst="rect">
            <a:avLst/>
          </a:prstGeom>
        </p:spPr>
      </p:pic>
      <p:pic>
        <p:nvPicPr>
          <p:cNvPr id="6" name="Afbeelding 5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9CB6A484-92E3-F717-0CE5-FA575DEC0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0" y="4257039"/>
            <a:ext cx="4999117" cy="243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6067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715A99F-4093-4838-9CA8-D43348846FFF}"/>
              </a:ext>
            </a:extLst>
          </p:cNvPr>
          <p:cNvSpPr txBox="1"/>
          <p:nvPr/>
        </p:nvSpPr>
        <p:spPr>
          <a:xfrm>
            <a:off x="1071880" y="932815"/>
            <a:ext cx="51435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FFFF00"/>
                </a:solidFill>
              </a:rPr>
              <a:t>Jurjen en Ruth Knot uit Meppel hebben in 2009 de stichting Small Miracles opgericht.</a:t>
            </a:r>
          </a:p>
          <a:p>
            <a:endParaRPr lang="nl-NL" sz="4000" dirty="0">
              <a:solidFill>
                <a:srgbClr val="FFFF00"/>
              </a:solidFill>
            </a:endParaRPr>
          </a:p>
          <a:p>
            <a:r>
              <a:rPr lang="nl-NL" sz="4000" dirty="0">
                <a:solidFill>
                  <a:srgbClr val="FFFF00"/>
                </a:solidFill>
              </a:rPr>
              <a:t>Zij zijn de  ‘veldwerkers’ van de stichting</a:t>
            </a:r>
          </a:p>
        </p:txBody>
      </p:sp>
      <p:pic>
        <p:nvPicPr>
          <p:cNvPr id="6" name="Afbeelding 5" descr="Afbeelding met buitenshuis, kleding, boom, persoon&#10;&#10;Automatisch gegenereerde beschrijving">
            <a:extLst>
              <a:ext uri="{FF2B5EF4-FFF2-40B4-BE49-F238E27FC236}">
                <a16:creationId xmlns:a16="http://schemas.microsoft.com/office/drawing/2014/main" id="{C4E0AAF5-AFEC-1AE4-9CF8-B878ACEB03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30334"/>
          <a:stretch/>
        </p:blipFill>
        <p:spPr>
          <a:xfrm>
            <a:off x="7579360" y="-15140"/>
            <a:ext cx="4612640" cy="68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1619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6C82C5-C535-47AD-B4DB-5DC498AA1D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573631A-B5D6-4870-974F-6404FFC2BF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58FF53-3F9C-4B32-8F72-C806BA899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1" t="21594" r="5272" b="23333"/>
          <a:stretch/>
        </p:blipFill>
        <p:spPr>
          <a:xfrm>
            <a:off x="-6626" y="1092201"/>
            <a:ext cx="12198626" cy="5751214"/>
          </a:xfrm>
          <a:prstGeom prst="rect">
            <a:avLst/>
          </a:prstGeom>
        </p:spPr>
      </p:pic>
      <p:sp>
        <p:nvSpPr>
          <p:cNvPr id="6" name="Bijschrift: lijn 5">
            <a:extLst>
              <a:ext uri="{FF2B5EF4-FFF2-40B4-BE49-F238E27FC236}">
                <a16:creationId xmlns:a16="http://schemas.microsoft.com/office/drawing/2014/main" id="{F254CB19-5E3C-4EFC-843F-C58AA5D92D3D}"/>
              </a:ext>
            </a:extLst>
          </p:cNvPr>
          <p:cNvSpPr/>
          <p:nvPr/>
        </p:nvSpPr>
        <p:spPr>
          <a:xfrm>
            <a:off x="1331843" y="2316508"/>
            <a:ext cx="1654038" cy="535655"/>
          </a:xfrm>
          <a:prstGeom prst="borderCallout1">
            <a:avLst>
              <a:gd name="adj1" fmla="val 101026"/>
              <a:gd name="adj2" fmla="val 48606"/>
              <a:gd name="adj3" fmla="val 471693"/>
              <a:gd name="adj4" fmla="val 78380"/>
            </a:avLst>
          </a:prstGeom>
          <a:solidFill>
            <a:schemeClr val="bg1">
              <a:alpha val="6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chemeClr val="tx1"/>
                </a:solidFill>
              </a:rPr>
              <a:t>Nagydobrony</a:t>
            </a:r>
          </a:p>
        </p:txBody>
      </p:sp>
      <p:sp>
        <p:nvSpPr>
          <p:cNvPr id="7" name="Bijschrift: lijn 6">
            <a:extLst>
              <a:ext uri="{FF2B5EF4-FFF2-40B4-BE49-F238E27FC236}">
                <a16:creationId xmlns:a16="http://schemas.microsoft.com/office/drawing/2014/main" id="{7312B328-FAD6-4274-A2E6-A69FC8C6BF50}"/>
              </a:ext>
            </a:extLst>
          </p:cNvPr>
          <p:cNvSpPr/>
          <p:nvPr/>
        </p:nvSpPr>
        <p:spPr>
          <a:xfrm>
            <a:off x="7475882" y="2116107"/>
            <a:ext cx="654327" cy="535655"/>
          </a:xfrm>
          <a:prstGeom prst="borderCallout1">
            <a:avLst>
              <a:gd name="adj1" fmla="val 46756"/>
              <a:gd name="adj2" fmla="val 309"/>
              <a:gd name="adj3" fmla="val 161245"/>
              <a:gd name="adj4" fmla="val -96579"/>
            </a:avLst>
          </a:prstGeom>
          <a:solidFill>
            <a:schemeClr val="bg1">
              <a:alpha val="6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chemeClr val="tx1"/>
                </a:solidFill>
              </a:rPr>
              <a:t>Kiev</a:t>
            </a:r>
          </a:p>
        </p:txBody>
      </p:sp>
      <p:sp>
        <p:nvSpPr>
          <p:cNvPr id="9" name="Bijschrift: lijn 8">
            <a:extLst>
              <a:ext uri="{FF2B5EF4-FFF2-40B4-BE49-F238E27FC236}">
                <a16:creationId xmlns:a16="http://schemas.microsoft.com/office/drawing/2014/main" id="{2D760D09-A49F-460C-95A5-725009A6C8A5}"/>
              </a:ext>
            </a:extLst>
          </p:cNvPr>
          <p:cNvSpPr/>
          <p:nvPr/>
        </p:nvSpPr>
        <p:spPr>
          <a:xfrm>
            <a:off x="2985881" y="5944155"/>
            <a:ext cx="2053258" cy="471787"/>
          </a:xfrm>
          <a:prstGeom prst="borderCallout1">
            <a:avLst>
              <a:gd name="adj1" fmla="val 46756"/>
              <a:gd name="adj2" fmla="val 309"/>
              <a:gd name="adj3" fmla="val -197172"/>
              <a:gd name="adj4" fmla="val -32383"/>
            </a:avLst>
          </a:prstGeom>
          <a:solidFill>
            <a:schemeClr val="bg1">
              <a:alpha val="6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tx1"/>
                </a:solidFill>
              </a:rPr>
              <a:t>Jurjen&amp; Ruth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5A16D69-B5AA-437A-8758-9A3D4C39F2E6}"/>
              </a:ext>
            </a:extLst>
          </p:cNvPr>
          <p:cNvSpPr txBox="1"/>
          <p:nvPr/>
        </p:nvSpPr>
        <p:spPr>
          <a:xfrm>
            <a:off x="4603887" y="211417"/>
            <a:ext cx="258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FFFF00"/>
                </a:solidFill>
              </a:rPr>
              <a:t>Oekraïne</a:t>
            </a:r>
          </a:p>
        </p:txBody>
      </p:sp>
      <p:sp>
        <p:nvSpPr>
          <p:cNvPr id="8" name="Bijschrift: lijn 7">
            <a:extLst>
              <a:ext uri="{FF2B5EF4-FFF2-40B4-BE49-F238E27FC236}">
                <a16:creationId xmlns:a16="http://schemas.microsoft.com/office/drawing/2014/main" id="{2FE38F59-BE17-D35F-5853-CA972ACB90E8}"/>
              </a:ext>
            </a:extLst>
          </p:cNvPr>
          <p:cNvSpPr/>
          <p:nvPr/>
        </p:nvSpPr>
        <p:spPr>
          <a:xfrm>
            <a:off x="10500358" y="2383935"/>
            <a:ext cx="1140516" cy="400110"/>
          </a:xfrm>
          <a:prstGeom prst="borderCallout1">
            <a:avLst>
              <a:gd name="adj1" fmla="val 58137"/>
              <a:gd name="adj2" fmla="val 2019"/>
              <a:gd name="adj3" fmla="val 182109"/>
              <a:gd name="adj4" fmla="val -41773"/>
            </a:avLst>
          </a:prstGeom>
          <a:solidFill>
            <a:schemeClr val="bg1">
              <a:alpha val="6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chemeClr val="tx1"/>
                </a:solidFill>
              </a:rPr>
              <a:t>Charkov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B6134E5-80B6-5079-DDDF-5B5E010F6416}"/>
              </a:ext>
            </a:extLst>
          </p:cNvPr>
          <p:cNvSpPr txBox="1"/>
          <p:nvPr/>
        </p:nvSpPr>
        <p:spPr>
          <a:xfrm>
            <a:off x="10269605" y="4801697"/>
            <a:ext cx="1061003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/>
              <a:t>Donetsk</a:t>
            </a:r>
          </a:p>
        </p:txBody>
      </p:sp>
    </p:spTree>
    <p:extLst>
      <p:ext uri="{BB962C8B-B14F-4D97-AF65-F5344CB8AC3E}">
        <p14:creationId xmlns:p14="http://schemas.microsoft.com/office/powerpoint/2010/main" val="44211276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gebouw, hemel, wolk&#10;&#10;Automatisch gegenereerde beschrijving">
            <a:extLst>
              <a:ext uri="{FF2B5EF4-FFF2-40B4-BE49-F238E27FC236}">
                <a16:creationId xmlns:a16="http://schemas.microsoft.com/office/drawing/2014/main" id="{23A23C7A-88C2-E218-7CCE-CC2FFA5905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100871" y="10"/>
            <a:ext cx="6096000" cy="685799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E073C22-6239-4992-8EAA-1F4536706926}"/>
              </a:ext>
            </a:extLst>
          </p:cNvPr>
          <p:cNvSpPr txBox="1"/>
          <p:nvPr/>
        </p:nvSpPr>
        <p:spPr>
          <a:xfrm>
            <a:off x="6091129" y="0"/>
            <a:ext cx="6095980" cy="183873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00"/>
                </a:solidFill>
                <a:ea typeface="+mj-ea"/>
                <a:cs typeface="+mj-cs"/>
              </a:rPr>
              <a:t>Jurjen en Ruth met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00"/>
                </a:solidFill>
                <a:ea typeface="+mj-ea"/>
                <a:cs typeface="+mj-cs"/>
              </a:rPr>
              <a:t>Rebekka en Hanna,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00"/>
                </a:solidFill>
                <a:ea typeface="+mj-ea"/>
                <a:cs typeface="+mj-cs"/>
              </a:rPr>
              <a:t>huis in </a:t>
            </a:r>
            <a:r>
              <a:rPr lang="en-US" sz="3600" kern="1200" dirty="0" err="1">
                <a:solidFill>
                  <a:srgbClr val="FFFF00"/>
                </a:solidFill>
                <a:ea typeface="+mj-ea"/>
                <a:cs typeface="+mj-cs"/>
              </a:rPr>
              <a:t>Hongarije</a:t>
            </a:r>
            <a:endParaRPr lang="en-US" sz="3600" kern="1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3" name="Afbeelding 2" descr="Afbeelding met kleding, persoon, buitenshuis, boom&#10;&#10;Automatisch gegenereerde beschrijving">
            <a:extLst>
              <a:ext uri="{FF2B5EF4-FFF2-40B4-BE49-F238E27FC236}">
                <a16:creationId xmlns:a16="http://schemas.microsoft.com/office/drawing/2014/main" id="{217FDC41-C11E-04D2-935F-769C6399B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/>
          <a:stretch/>
        </p:blipFill>
        <p:spPr>
          <a:xfrm>
            <a:off x="0" y="0"/>
            <a:ext cx="608136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7451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huis, wolk&#10;&#10;Automatisch gegenereerde beschrijving">
            <a:extLst>
              <a:ext uri="{FF2B5EF4-FFF2-40B4-BE49-F238E27FC236}">
                <a16:creationId xmlns:a16="http://schemas.microsoft.com/office/drawing/2014/main" id="{D5949945-1FB5-11A2-6FE8-1BA88BB82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/>
          <a:stretch/>
        </p:blipFill>
        <p:spPr>
          <a:xfrm>
            <a:off x="20" y="0"/>
            <a:ext cx="12191980" cy="698117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5AC8376-57CF-F2EB-4E12-E96B5DD0FC65}"/>
              </a:ext>
            </a:extLst>
          </p:cNvPr>
          <p:cNvSpPr txBox="1"/>
          <p:nvPr/>
        </p:nvSpPr>
        <p:spPr>
          <a:xfrm>
            <a:off x="190501" y="124460"/>
            <a:ext cx="516669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FFFF00"/>
                </a:solidFill>
              </a:rPr>
              <a:t>Straatbeeld Roma-kamp</a:t>
            </a:r>
          </a:p>
        </p:txBody>
      </p:sp>
    </p:spTree>
    <p:extLst>
      <p:ext uri="{BB962C8B-B14F-4D97-AF65-F5344CB8AC3E}">
        <p14:creationId xmlns:p14="http://schemas.microsoft.com/office/powerpoint/2010/main" val="112909446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hemel, plant, Achterbuurt&#10;&#10;Automatisch gegenereerde beschrijving">
            <a:extLst>
              <a:ext uri="{FF2B5EF4-FFF2-40B4-BE49-F238E27FC236}">
                <a16:creationId xmlns:a16="http://schemas.microsoft.com/office/drawing/2014/main" id="{BEDDFD82-E421-2466-94D1-3D3832666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1"/>
          <a:stretch/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7" name="Afbeelding 6" descr="Afbeelding met wolk, buitenshuis, grond, hemel&#10;&#10;Automatisch gegenereerde beschrijving">
            <a:extLst>
              <a:ext uri="{FF2B5EF4-FFF2-40B4-BE49-F238E27FC236}">
                <a16:creationId xmlns:a16="http://schemas.microsoft.com/office/drawing/2014/main" id="{D89EAD4D-8271-6406-AE5D-26927345E6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5" r="1" b="19389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1763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buitenshuis, hemel, gebouw, kleding&#10;&#10;Automatisch gegenereerde beschrijving">
            <a:extLst>
              <a:ext uri="{FF2B5EF4-FFF2-40B4-BE49-F238E27FC236}">
                <a16:creationId xmlns:a16="http://schemas.microsoft.com/office/drawing/2014/main" id="{352E84E7-B9F8-B53E-E301-4476A43B7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8553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BA1818EE293F4DB76E84AE770897DA" ma:contentTypeVersion="15" ma:contentTypeDescription="Create a new document." ma:contentTypeScope="" ma:versionID="b92927003b855f91d04ee178c358ad4a">
  <xsd:schema xmlns:xsd="http://www.w3.org/2001/XMLSchema" xmlns:xs="http://www.w3.org/2001/XMLSchema" xmlns:p="http://schemas.microsoft.com/office/2006/metadata/properties" xmlns:ns2="61265410-6f06-4335-881e-f7fea6c7ceae" xmlns:ns3="8eafcb6a-862c-4014-9a56-16ae6395d975" targetNamespace="http://schemas.microsoft.com/office/2006/metadata/properties" ma:root="true" ma:fieldsID="b1cf4f0dd3c9dc092b38e7bbe9f1a44b" ns2:_="" ns3:_="">
    <xsd:import namespace="61265410-6f06-4335-881e-f7fea6c7ceae"/>
    <xsd:import namespace="8eafcb6a-862c-4014-9a56-16ae6395d9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265410-6f06-4335-881e-f7fea6c7ce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0a1bc5b-8c1f-4190-8e2f-3016b78a38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afcb6a-862c-4014-9a56-16ae6395d97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1755116-32e3-46c4-8928-c03c6e13a616}" ma:internalName="TaxCatchAll" ma:showField="CatchAllData" ma:web="8eafcb6a-862c-4014-9a56-16ae6395d9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265410-6f06-4335-881e-f7fea6c7ceae">
      <Terms xmlns="http://schemas.microsoft.com/office/infopath/2007/PartnerControls"/>
    </lcf76f155ced4ddcb4097134ff3c332f>
    <TaxCatchAll xmlns="8eafcb6a-862c-4014-9a56-16ae6395d975" xsi:nil="true"/>
  </documentManagement>
</p:properties>
</file>

<file path=customXml/itemProps1.xml><?xml version="1.0" encoding="utf-8"?>
<ds:datastoreItem xmlns:ds="http://schemas.openxmlformats.org/officeDocument/2006/customXml" ds:itemID="{C9BCD831-277E-4F95-8FB7-ECFC01476C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265410-6f06-4335-881e-f7fea6c7ceae"/>
    <ds:schemaRef ds:uri="8eafcb6a-862c-4014-9a56-16ae6395d9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534C0F-8654-4D65-84EB-483226501A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4993F5-56A2-49ED-890D-D878E3A5DC9A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61265410-6f06-4335-881e-f7fea6c7ceae"/>
    <ds:schemaRef ds:uri="http://purl.org/dc/dcmitype/"/>
    <ds:schemaRef ds:uri="http://schemas.microsoft.com/office/infopath/2007/PartnerControls"/>
    <ds:schemaRef ds:uri="8eafcb6a-862c-4014-9a56-16ae6395d97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3190</TotalTime>
  <Words>160</Words>
  <Application>Microsoft Office PowerPoint</Application>
  <PresentationFormat>Breedbeeld</PresentationFormat>
  <Paragraphs>43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Kantoorthema</vt:lpstr>
      <vt:lpstr>PowerPoint-presentatie</vt:lpstr>
      <vt:lpstr>Missie  het bieden van onderwijs, zorg en begeleiding aan  de kansarme bevolking  in Oekraïne (Transkarpaten)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Lunchproject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Roelof van der Veen</dc:creator>
  <cp:lastModifiedBy>Martin Tempelman | Small Miracles</cp:lastModifiedBy>
  <cp:revision>24</cp:revision>
  <dcterms:created xsi:type="dcterms:W3CDTF">2022-03-23T12:56:00Z</dcterms:created>
  <dcterms:modified xsi:type="dcterms:W3CDTF">2025-02-25T08:27:10Z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0x0101004BBA1818EE293F4DB76E84AE770897DA</vt:lpwstr>
  </property>
  <property fmtid="{D5CDD505-2E9C-101B-9397-08002B2CF9AE}" pid="3" name="MediaServiceImageTags">
    <vt:lpwstr/>
  </property>
</Properties>
</file>